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4" r:id="rId27"/>
    <p:sldId id="291" r:id="rId28"/>
    <p:sldId id="285" r:id="rId29"/>
    <p:sldId id="286" r:id="rId30"/>
    <p:sldId id="287" r:id="rId31"/>
    <p:sldId id="288" r:id="rId32"/>
    <p:sldId id="289" r:id="rId33"/>
    <p:sldId id="281" r:id="rId34"/>
    <p:sldId id="282" r:id="rId35"/>
    <p:sldId id="290" r:id="rId36"/>
    <p:sldId id="28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U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15BAA-FA03-447D-8F59-A71C49516933}" type="datetimeFigureOut">
              <a:rPr lang="es-CU" smtClean="0"/>
              <a:t>20/6/2025</a:t>
            </a:fld>
            <a:endParaRPr lang="es-CU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U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8668A-0390-43AD-ACAA-A5F8F1C55F7E}" type="slidenum">
              <a:rPr lang="es-CU" smtClean="0"/>
              <a:t>‹Nº›</a:t>
            </a:fld>
            <a:endParaRPr lang="es-CU"/>
          </a:p>
        </p:txBody>
      </p:sp>
    </p:spTree>
    <p:extLst>
      <p:ext uri="{BB962C8B-B14F-4D97-AF65-F5344CB8AC3E}">
        <p14:creationId xmlns:p14="http://schemas.microsoft.com/office/powerpoint/2010/main" val="386099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U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8668A-0390-43AD-ACAA-A5F8F1C55F7E}" type="slidenum">
              <a:rPr lang="es-CU" smtClean="0"/>
              <a:t>5</a:t>
            </a:fld>
            <a:endParaRPr lang="es-CU"/>
          </a:p>
        </p:txBody>
      </p:sp>
    </p:spTree>
    <p:extLst>
      <p:ext uri="{BB962C8B-B14F-4D97-AF65-F5344CB8AC3E}">
        <p14:creationId xmlns:p14="http://schemas.microsoft.com/office/powerpoint/2010/main" val="359172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web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ebp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g"/><Relationship Id="rId7" Type="http://schemas.openxmlformats.org/officeDocument/2006/relationships/image" Target="../media/image70.png"/><Relationship Id="rId12" Type="http://schemas.openxmlformats.org/officeDocument/2006/relationships/image" Target="../media/image75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11" Type="http://schemas.openxmlformats.org/officeDocument/2006/relationships/image" Target="../media/image74.png"/><Relationship Id="rId5" Type="http://schemas.openxmlformats.org/officeDocument/2006/relationships/image" Target="../media/image68.jpg"/><Relationship Id="rId10" Type="http://schemas.openxmlformats.org/officeDocument/2006/relationships/image" Target="../media/image73.jpg"/><Relationship Id="rId4" Type="http://schemas.openxmlformats.org/officeDocument/2006/relationships/image" Target="../media/image67.jp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png"/><Relationship Id="rId7" Type="http://schemas.openxmlformats.org/officeDocument/2006/relationships/image" Target="../media/image82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84.png"/><Relationship Id="rId7" Type="http://schemas.openxmlformats.org/officeDocument/2006/relationships/image" Target="../media/image8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1DD0C55-3212-47DB-0307-D0260FD04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218" y="656398"/>
            <a:ext cx="2290226" cy="22902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A2AD129-784A-820E-6B4F-0065AEE8F98E}"/>
              </a:ext>
            </a:extLst>
          </p:cNvPr>
          <p:cNvSpPr txBox="1"/>
          <p:nvPr/>
        </p:nvSpPr>
        <p:spPr>
          <a:xfrm>
            <a:off x="504556" y="3192764"/>
            <a:ext cx="109043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Administración de la facturación y monetización en el sistema de gestión de estaciones de carga Phase </a:t>
            </a:r>
            <a:endParaRPr lang="es-E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EED1DA4-91B8-0A9E-B1ED-C4735C558A00}"/>
              </a:ext>
            </a:extLst>
          </p:cNvPr>
          <p:cNvSpPr txBox="1"/>
          <p:nvPr/>
        </p:nvSpPr>
        <p:spPr>
          <a:xfrm>
            <a:off x="504556" y="860150"/>
            <a:ext cx="88926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Trabajo de diploma para optar por el título de Ingeniero en Ciencias Informáticas</a:t>
            </a:r>
            <a:endParaRPr lang="es-CU" sz="4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8EBC61-AB0C-0BA0-D563-D0DC6FC90EDF}"/>
              </a:ext>
            </a:extLst>
          </p:cNvPr>
          <p:cNvSpPr txBox="1"/>
          <p:nvPr/>
        </p:nvSpPr>
        <p:spPr>
          <a:xfrm>
            <a:off x="5992834" y="4812701"/>
            <a:ext cx="5416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Autor: Marlon Damián Monterrey Morejón </a:t>
            </a:r>
            <a:endParaRPr lang="es-C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F794465-24DC-30D9-0314-95A7DABE63A0}"/>
              </a:ext>
            </a:extLst>
          </p:cNvPr>
          <p:cNvSpPr txBox="1"/>
          <p:nvPr/>
        </p:nvSpPr>
        <p:spPr>
          <a:xfrm>
            <a:off x="5992834" y="5212811"/>
            <a:ext cx="54160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Tutores: Ing. Adolfo Yasser Santana Rojas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 Ing. Andy Suarez Oña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70D2D81-81E7-4DE1-B7AA-AB5A36ED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8" y="4831712"/>
            <a:ext cx="1175643" cy="11756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F1955F3-25E8-7E8C-08BD-762295E6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938" y="4853105"/>
            <a:ext cx="1175643" cy="117564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9F2B33A-E1CB-DDA6-E44F-61DA986D8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18" y="4812701"/>
            <a:ext cx="1175643" cy="11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51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EAC4E64-1D62-4DE8-556F-3CADB1145215}"/>
              </a:ext>
            </a:extLst>
          </p:cNvPr>
          <p:cNvSpPr txBox="1"/>
          <p:nvPr/>
        </p:nvSpPr>
        <p:spPr>
          <a:xfrm>
            <a:off x="3043311" y="587411"/>
            <a:ext cx="6860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Terminología Básica</a:t>
            </a:r>
            <a:endParaRPr lang="es-CU" sz="48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86041C-5BA5-1B5C-33FC-EDB8C100C002}"/>
              </a:ext>
            </a:extLst>
          </p:cNvPr>
          <p:cNvSpPr txBox="1"/>
          <p:nvPr/>
        </p:nvSpPr>
        <p:spPr>
          <a:xfrm>
            <a:off x="6096000" y="3540106"/>
            <a:ext cx="3186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Facturación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421CFB7-65D1-A989-BFA1-F3E5F26D6C2D}"/>
              </a:ext>
            </a:extLst>
          </p:cNvPr>
          <p:cNvSpPr txBox="1"/>
          <p:nvPr/>
        </p:nvSpPr>
        <p:spPr>
          <a:xfrm>
            <a:off x="1444357" y="5371868"/>
            <a:ext cx="3591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Tarjeta RFID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3A78FA-E29E-D562-09B9-B9DD55156F33}"/>
              </a:ext>
            </a:extLst>
          </p:cNvPr>
          <p:cNvSpPr txBox="1"/>
          <p:nvPr/>
        </p:nvSpPr>
        <p:spPr>
          <a:xfrm>
            <a:off x="3240080" y="2215935"/>
            <a:ext cx="1506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53280C-7CF1-0AD2-2B2F-C3E52898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739" y="2811103"/>
            <a:ext cx="2110703" cy="21107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BC5524-AB09-9B71-E860-D2FB7DB2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3" y="1394878"/>
            <a:ext cx="2471577" cy="24715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CF9C58-7B7E-0119-02F6-4DEEF7273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98" y="4590396"/>
            <a:ext cx="2267604" cy="226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2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899C0A9-FE1D-4673-EF49-AFDF7F29E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7" y="2093947"/>
            <a:ext cx="5145813" cy="22095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6BCD3E-8A10-793E-8563-A2349877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053"/>
            <a:ext cx="6949440" cy="192978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D5A6F36-F177-312F-A4F0-34EA9C0281A0}"/>
              </a:ext>
            </a:extLst>
          </p:cNvPr>
          <p:cNvSpPr txBox="1"/>
          <p:nvPr/>
        </p:nvSpPr>
        <p:spPr>
          <a:xfrm>
            <a:off x="1962413" y="647397"/>
            <a:ext cx="896710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Experiencias internacionales en plataformas de electromovilidad</a:t>
            </a:r>
            <a:endParaRPr lang="es-CU" sz="4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E0D72A-EBF1-8126-0F1A-E1639CC66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65" y="2756670"/>
            <a:ext cx="5145812" cy="345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9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DB19CF10-031F-BD2B-24DE-F2F8C8B2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49" y="2323375"/>
            <a:ext cx="2497959" cy="173744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78491A0-7787-36D7-33BA-BAF8441DC135}"/>
              </a:ext>
            </a:extLst>
          </p:cNvPr>
          <p:cNvSpPr txBox="1"/>
          <p:nvPr/>
        </p:nvSpPr>
        <p:spPr>
          <a:xfrm>
            <a:off x="3036520" y="639802"/>
            <a:ext cx="6445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U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Tecnologías y herramientas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A586915-AF38-FCBD-2F30-BC87D369E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99" y="4747519"/>
            <a:ext cx="1801278" cy="18012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FFAD0E-AA05-5A81-70D8-4660812A9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865" y="5738879"/>
            <a:ext cx="2034019" cy="10627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F8C815-77B2-E69D-1686-0753BB2E5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174" y="5735389"/>
            <a:ext cx="2945774" cy="64633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FDA500F-6A31-6415-9B2A-DD9EA6F8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02" y="2880036"/>
            <a:ext cx="2852663" cy="161778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B067245-3D38-123E-B2DC-8C137C9CD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599" y="2254739"/>
            <a:ext cx="6879328" cy="323444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E634992-A4C7-011B-6CFF-FD6628A39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845" y="1369637"/>
            <a:ext cx="1493080" cy="108358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8E8EFAA-8CAE-3A8B-233C-B1FAA30F3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9873" y="2323375"/>
            <a:ext cx="1931451" cy="6865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728BFF-C7D5-173F-BB32-7B7807C3D4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761" y="4126322"/>
            <a:ext cx="2263920" cy="108358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7038A7C-BC90-D5B6-B679-B1452C3F89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4446" y="3688928"/>
            <a:ext cx="1234062" cy="12340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E51169-968B-BCB6-9379-578EABBFA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1948" y="1372727"/>
            <a:ext cx="2257426" cy="141446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0ABD9BF-E3B3-6D2B-6B88-ABD9748E23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5434" y="5070176"/>
            <a:ext cx="2155219" cy="143781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E295AC1-8621-75FD-3DAC-53CE450B8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536" y="2761079"/>
            <a:ext cx="3206629" cy="1617785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36190552-BFBC-38DF-F5FC-041EE243B96A}"/>
              </a:ext>
            </a:extLst>
          </p:cNvPr>
          <p:cNvSpPr txBox="1"/>
          <p:nvPr/>
        </p:nvSpPr>
        <p:spPr>
          <a:xfrm>
            <a:off x="4971320" y="4423845"/>
            <a:ext cx="2460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U" sz="3600" b="1" dirty="0">
                <a:latin typeface="Arial Rounded MT Bold" panose="020F0704030504030204" pitchFamily="34" charset="0"/>
              </a:rPr>
              <a:t>AUP-UCI</a:t>
            </a:r>
          </a:p>
        </p:txBody>
      </p:sp>
    </p:spTree>
    <p:extLst>
      <p:ext uri="{BB962C8B-B14F-4D97-AF65-F5344CB8AC3E}">
        <p14:creationId xmlns:p14="http://schemas.microsoft.com/office/powerpoint/2010/main" val="408994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5C2C73E-7828-F72B-1D71-722A90472C10}"/>
              </a:ext>
            </a:extLst>
          </p:cNvPr>
          <p:cNvSpPr txBox="1"/>
          <p:nvPr/>
        </p:nvSpPr>
        <p:spPr>
          <a:xfrm>
            <a:off x="3681102" y="603504"/>
            <a:ext cx="518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U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Propuesta de solución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D4B17F7-2E9D-5D8B-FDFB-A096B6B1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03" y="1377131"/>
            <a:ext cx="8778240" cy="36764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D96204-B1A6-6085-0AC1-D77E7379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2" y="5053535"/>
            <a:ext cx="4754880" cy="1629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9C6A53-61BD-9007-CD64-08F6F39A1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9817" y="3809950"/>
            <a:ext cx="958904" cy="14165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9506D1-90D9-413E-3D9E-141B79602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475493" y="3823918"/>
            <a:ext cx="930969" cy="14165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98ED797-7EAB-8D8D-7E49-1803BEDD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18" y="5053535"/>
            <a:ext cx="4754880" cy="1629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8AE56E2-76C3-CCC3-4FC6-26CAC2A9AF5E}"/>
              </a:ext>
            </a:extLst>
          </p:cNvPr>
          <p:cNvSpPr txBox="1"/>
          <p:nvPr/>
        </p:nvSpPr>
        <p:spPr>
          <a:xfrm>
            <a:off x="876396" y="5391476"/>
            <a:ext cx="39586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Arquitectura monolítica modular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E37CE3-0E5B-4779-D042-7636BA59BFFF}"/>
              </a:ext>
            </a:extLst>
          </p:cNvPr>
          <p:cNvSpPr txBox="1"/>
          <p:nvPr/>
        </p:nvSpPr>
        <p:spPr>
          <a:xfrm>
            <a:off x="7202652" y="5391476"/>
            <a:ext cx="42672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Patrón de diseño Cliente – Servidor</a:t>
            </a:r>
          </a:p>
        </p:txBody>
      </p:sp>
    </p:spTree>
    <p:extLst>
      <p:ext uri="{BB962C8B-B14F-4D97-AF65-F5344CB8AC3E}">
        <p14:creationId xmlns:p14="http://schemas.microsoft.com/office/powerpoint/2010/main" val="182885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771EE0FF-269E-6D1C-A8D5-431611C3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3" y="24618"/>
            <a:ext cx="11721171" cy="1638300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92AC3C39-2CED-3A11-B5F3-5BEA544E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65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19AE590-9716-BB94-911F-113DE0A38762}"/>
              </a:ext>
            </a:extLst>
          </p:cNvPr>
          <p:cNvSpPr txBox="1"/>
          <p:nvPr/>
        </p:nvSpPr>
        <p:spPr>
          <a:xfrm>
            <a:off x="3311916" y="780757"/>
            <a:ext cx="55681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Times New Roman" panose="02020603050405020304" pitchFamily="18" charset="0"/>
              </a:rPr>
              <a:t>Pruebas unitarias</a:t>
            </a:r>
            <a:endParaRPr lang="es-C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EB456E-6E9E-3584-2B87-349B2C606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8" y="2005848"/>
            <a:ext cx="7110564" cy="46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086E24E-E5B1-D08B-901F-9B4DD4E97BCD}"/>
              </a:ext>
            </a:extLst>
          </p:cNvPr>
          <p:cNvSpPr txBox="1"/>
          <p:nvPr/>
        </p:nvSpPr>
        <p:spPr>
          <a:xfrm>
            <a:off x="2498842" y="780524"/>
            <a:ext cx="7194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Pruebas de integración </a:t>
            </a:r>
            <a:endParaRPr lang="es-C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63196A-144E-991C-4E8D-D77C636E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46" y="2138289"/>
            <a:ext cx="6924308" cy="44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36AC694-F181-7F13-3666-FFAC6D89AF4D}"/>
              </a:ext>
            </a:extLst>
          </p:cNvPr>
          <p:cNvSpPr txBox="1"/>
          <p:nvPr/>
        </p:nvSpPr>
        <p:spPr>
          <a:xfrm>
            <a:off x="2468879" y="806642"/>
            <a:ext cx="72542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Pruebas de rendimiento </a:t>
            </a:r>
            <a:endParaRPr lang="es-C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D397FB-387B-2977-465C-1FF1B619E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" y="2729110"/>
            <a:ext cx="11310424" cy="31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7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86A8D05-D531-467E-3B14-A1D5D2BD4D15}"/>
              </a:ext>
            </a:extLst>
          </p:cNvPr>
          <p:cNvSpPr txBox="1"/>
          <p:nvPr/>
        </p:nvSpPr>
        <p:spPr>
          <a:xfrm>
            <a:off x="2684584" y="766689"/>
            <a:ext cx="68228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Pruebas de seguridad </a:t>
            </a:r>
            <a:endParaRPr lang="es-C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10D096-3641-849D-DB83-7BF851C7E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96" y="2055983"/>
            <a:ext cx="10182606" cy="46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722320D-2B24-4009-F022-6FDBC37A7B6E}"/>
              </a:ext>
            </a:extLst>
          </p:cNvPr>
          <p:cNvSpPr txBox="1"/>
          <p:nvPr/>
        </p:nvSpPr>
        <p:spPr>
          <a:xfrm>
            <a:off x="3910817" y="771503"/>
            <a:ext cx="4740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U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E37D40-EA44-6FC7-74E9-DD5AF0721EE3}"/>
              </a:ext>
            </a:extLst>
          </p:cNvPr>
          <p:cNvSpPr txBox="1"/>
          <p:nvPr/>
        </p:nvSpPr>
        <p:spPr>
          <a:xfrm>
            <a:off x="474198" y="2005390"/>
            <a:ext cx="11243604" cy="485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es-ES" sz="2800" b="0" i="0" dirty="0">
                <a:latin typeface="Arial Rounded MT Bold" panose="020F0704030504030204" pitchFamily="34" charset="0"/>
              </a:rPr>
              <a:t>Cuba enfrenta retos en electromovilidad por infraestructura limitada, conectividad intermitente y dualidad monetaria.</a:t>
            </a:r>
            <a:endParaRPr lang="es-ES" sz="2800" dirty="0">
              <a:latin typeface="Arial Rounded MT Bold" panose="020F070403050403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es-ES" sz="2800" b="0" i="0" dirty="0">
                <a:latin typeface="Arial Rounded MT Bold" panose="020F0704030504030204" pitchFamily="34" charset="0"/>
              </a:rPr>
              <a:t>Metodología AUP-UCI y uso de Nest.js + Postgre.sql</a:t>
            </a:r>
          </a:p>
          <a:p>
            <a:pPr marL="342900" indent="-342900" algn="just">
              <a:lnSpc>
                <a:spcPct val="150000"/>
              </a:lnSpc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es-ES" sz="2800" b="0" i="0" dirty="0">
                <a:latin typeface="Arial Rounded MT Bold" panose="020F0704030504030204" pitchFamily="34" charset="0"/>
              </a:rPr>
              <a:t>La solución propuesta (CSMS/Phase) usa arquitectura monolítica</a:t>
            </a:r>
            <a:r>
              <a:rPr lang="es-ES" sz="2800" dirty="0">
                <a:latin typeface="Arial Rounded MT Bold" panose="020F0704030504030204" pitchFamily="34" charset="0"/>
              </a:rPr>
              <a:t>-</a:t>
            </a:r>
            <a:r>
              <a:rPr lang="es-ES" sz="2800" b="0" i="0" dirty="0">
                <a:latin typeface="Arial Rounded MT Bold" panose="020F0704030504030204" pitchFamily="34" charset="0"/>
              </a:rPr>
              <a:t>modular</a:t>
            </a:r>
          </a:p>
          <a:p>
            <a:pPr marL="342900" indent="-342900" algn="just">
              <a:lnSpc>
                <a:spcPct val="150000"/>
              </a:lnSpc>
              <a:spcAft>
                <a:spcPts val="1029"/>
              </a:spcAft>
              <a:buFont typeface="Wingdings" panose="05000000000000000000" pitchFamily="2" charset="2"/>
              <a:buChar char="ü"/>
            </a:pPr>
            <a:r>
              <a:rPr lang="es-ES" sz="2800" dirty="0">
                <a:latin typeface="Arial Rounded MT Bold" panose="020F0704030504030204" pitchFamily="34" charset="0"/>
              </a:rPr>
              <a:t>Se establecieron 24 requisitos funcionales y 6 no funcionales</a:t>
            </a:r>
          </a:p>
          <a:p>
            <a:pPr>
              <a:spcAft>
                <a:spcPts val="1029"/>
              </a:spcAft>
            </a:pPr>
            <a:endParaRPr lang="es-E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5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B5BCCB-3206-4781-B987-5A37B4B72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1" y="1205057"/>
            <a:ext cx="10494497" cy="38717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31A295-9267-029D-0302-22326A6E4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86" y="672812"/>
            <a:ext cx="691923" cy="69192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1BD196C-FCFB-30F5-DB0C-979715D16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5" y="945880"/>
            <a:ext cx="422588" cy="4188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5A8E11D-313F-49D7-F27C-9BC5A3DA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99" y="890852"/>
            <a:ext cx="588861" cy="5888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2A7174-BD04-CC14-B187-AB88A2D7C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484" y="1147236"/>
            <a:ext cx="326551" cy="3265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3C1415-80FD-5CA2-1DBE-D44B8F21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80" y="1473787"/>
            <a:ext cx="588862" cy="5888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F19855-2013-5D78-2920-6BE00A88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966" y="1740685"/>
            <a:ext cx="326551" cy="3265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D1E7CD-6AAB-59FD-F462-0175BB41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02" y="4538471"/>
            <a:ext cx="3462814" cy="22268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0D3B6A-EB29-8BD4-F089-BA45BD3BE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4510476" y="3052689"/>
            <a:ext cx="1488189" cy="148818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4256CDB-FD9D-E31F-CF48-16AA023B1A66}"/>
              </a:ext>
            </a:extLst>
          </p:cNvPr>
          <p:cNvSpPr txBox="1"/>
          <p:nvPr/>
        </p:nvSpPr>
        <p:spPr>
          <a:xfrm>
            <a:off x="8141793" y="5609094"/>
            <a:ext cx="3630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U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Electromovilidad en Cuba</a:t>
            </a:r>
          </a:p>
        </p:txBody>
      </p:sp>
    </p:spTree>
    <p:extLst>
      <p:ext uri="{BB962C8B-B14F-4D97-AF65-F5344CB8AC3E}">
        <p14:creationId xmlns:p14="http://schemas.microsoft.com/office/powerpoint/2010/main" val="2614779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007AE37-2AE8-3B8E-4856-884D581D3975}"/>
              </a:ext>
            </a:extLst>
          </p:cNvPr>
          <p:cNvSpPr txBox="1"/>
          <p:nvPr/>
        </p:nvSpPr>
        <p:spPr>
          <a:xfrm>
            <a:off x="422031" y="2121055"/>
            <a:ext cx="11282289" cy="3964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s-ES" sz="2800" b="0" i="0" dirty="0">
                <a:latin typeface="Arial Rounded MT Bold" panose="020F0704030504030204" pitchFamily="34" charset="0"/>
              </a:rPr>
              <a:t>Se </a:t>
            </a:r>
            <a:r>
              <a:rPr lang="es-ES" sz="2800" dirty="0">
                <a:latin typeface="Arial Rounded MT Bold" panose="020F0704030504030204" pitchFamily="34" charset="0"/>
              </a:rPr>
              <a:t>establece un esquema de se</a:t>
            </a:r>
            <a:r>
              <a:rPr lang="es-ES" sz="2800" b="0" i="0" dirty="0">
                <a:latin typeface="Arial Rounded MT Bold" panose="020F0704030504030204" pitchFamily="34" charset="0"/>
              </a:rPr>
              <a:t>guridad adaptativa (JWT, AES-256) </a:t>
            </a:r>
            <a:endParaRPr lang="es-ES" sz="2800" dirty="0">
              <a:latin typeface="Arial Rounded MT Bold" panose="020F0704030504030204" pitchFamily="34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s-ES" sz="2800" b="0" i="0" dirty="0">
                <a:latin typeface="Arial Rounded MT Bold" panose="020F0704030504030204" pitchFamily="34" charset="0"/>
              </a:rPr>
              <a:t>Gestión dual de monedas (CUP/USD).</a:t>
            </a:r>
          </a:p>
          <a:p>
            <a:pPr marL="342900" indent="-342900" algn="just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s-ES" sz="2800" b="0" i="0" dirty="0">
                <a:latin typeface="Arial Rounded MT Bold" panose="020F0704030504030204" pitchFamily="34" charset="0"/>
              </a:rPr>
              <a:t>Las pruebas confirmaron eficiencia (respuesta &lt;3s), fiabilidad (</a:t>
            </a:r>
            <a:r>
              <a:rPr lang="es-ES" sz="2800" dirty="0">
                <a:latin typeface="Arial Rounded MT Bold" panose="020F0704030504030204" pitchFamily="34" charset="0"/>
              </a:rPr>
              <a:t>95</a:t>
            </a:r>
            <a:r>
              <a:rPr lang="es-ES" sz="2800" b="0" i="0" dirty="0">
                <a:latin typeface="Arial Rounded MT Bold" panose="020F0704030504030204" pitchFamily="34" charset="0"/>
              </a:rPr>
              <a:t>% pruebas unitarias) y ahorro con herramientas open-</a:t>
            </a:r>
            <a:r>
              <a:rPr lang="es-ES" sz="2800" b="0" i="0" dirty="0" err="1">
                <a:latin typeface="Arial Rounded MT Bold" panose="020F0704030504030204" pitchFamily="34" charset="0"/>
              </a:rPr>
              <a:t>source</a:t>
            </a:r>
            <a:r>
              <a:rPr lang="es-ES" sz="2800" b="0" i="0" dirty="0">
                <a:latin typeface="Arial Rounded MT Bold" panose="020F0704030504030204" pitchFamily="34" charset="0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085B69-72F6-4727-A6A2-1EA7DD499C4C}"/>
              </a:ext>
            </a:extLst>
          </p:cNvPr>
          <p:cNvSpPr txBox="1"/>
          <p:nvPr/>
        </p:nvSpPr>
        <p:spPr>
          <a:xfrm>
            <a:off x="3910817" y="771503"/>
            <a:ext cx="4740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U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65626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F216667-92F8-D9E9-AAD0-F8658E81212B}"/>
              </a:ext>
            </a:extLst>
          </p:cNvPr>
          <p:cNvSpPr txBox="1"/>
          <p:nvPr/>
        </p:nvSpPr>
        <p:spPr>
          <a:xfrm>
            <a:off x="3126544" y="787791"/>
            <a:ext cx="5938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U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Recomendaciones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F35F6C-8600-F8E7-3E3D-75A3F5C602FA}"/>
              </a:ext>
            </a:extLst>
          </p:cNvPr>
          <p:cNvSpPr txBox="1"/>
          <p:nvPr/>
        </p:nvSpPr>
        <p:spPr>
          <a:xfrm>
            <a:off x="447820" y="2397931"/>
            <a:ext cx="11296357" cy="388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>
                <a:latin typeface="Arial Rounded MT Bold" panose="020F0704030504030204" pitchFamily="34" charset="0"/>
              </a:rPr>
              <a:t>Hardware local: Desarrollar drivers para equipos cubanos de bajo costo.</a:t>
            </a:r>
          </a:p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>
                <a:latin typeface="Arial Rounded MT Bold" panose="020F0704030504030204" pitchFamily="34" charset="0"/>
              </a:rPr>
              <a:t>Predicción energética: Incluir modelos ML básicos (ejemplo: regresión) usando datos históricos.</a:t>
            </a:r>
          </a:p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>
                <a:latin typeface="Arial Rounded MT Bold" panose="020F0704030504030204" pitchFamily="34" charset="0"/>
              </a:rPr>
              <a:t>Pagos offline: Integrar códigos QR estáticos para zonas sin conexión.</a:t>
            </a:r>
          </a:p>
        </p:txBody>
      </p:sp>
    </p:spTree>
    <p:extLst>
      <p:ext uri="{BB962C8B-B14F-4D97-AF65-F5344CB8AC3E}">
        <p14:creationId xmlns:p14="http://schemas.microsoft.com/office/powerpoint/2010/main" val="939386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8C87AD2-BD9C-67B7-FDE1-0608E1493A5E}"/>
              </a:ext>
            </a:extLst>
          </p:cNvPr>
          <p:cNvSpPr txBox="1"/>
          <p:nvPr/>
        </p:nvSpPr>
        <p:spPr>
          <a:xfrm>
            <a:off x="3126544" y="787791"/>
            <a:ext cx="5938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U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Recomendaciones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4E3569-9AC9-13D0-2D51-E378E39B478C}"/>
              </a:ext>
            </a:extLst>
          </p:cNvPr>
          <p:cNvSpPr txBox="1"/>
          <p:nvPr/>
        </p:nvSpPr>
        <p:spPr>
          <a:xfrm>
            <a:off x="384516" y="2530779"/>
            <a:ext cx="1142296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800" dirty="0">
                <a:latin typeface="Arial Rounded MT Bold" panose="020F0704030504030204" pitchFamily="34" charset="0"/>
              </a:rPr>
              <a:t>Transporte público: Extender el sistema a flotas eléctricas con reservas y geolocalización.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ES" sz="2800" dirty="0">
              <a:latin typeface="Arial Rounded MT Bold" panose="020F070403050403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800" dirty="0">
                <a:latin typeface="Arial Rounded MT Bold" panose="020F0704030504030204" pitchFamily="34" charset="0"/>
              </a:rPr>
              <a:t>Seguridad continua: Automatizar escaneos mensuales (OWASP ZAP) y actualizaciones.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ES" sz="2800" dirty="0">
              <a:latin typeface="Arial Rounded MT Bold" panose="020F070403050403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800" dirty="0">
                <a:latin typeface="Arial Rounded MT Bold" panose="020F0704030504030204" pitchFamily="34" charset="0"/>
              </a:rPr>
              <a:t>Documentación offline: Guías prácticas y talleres para administradores, sin dependencia remota.</a:t>
            </a:r>
            <a:endParaRPr lang="es-CU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6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93001-0220-6E81-2A81-9C316521C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719BEB7-47F1-BB37-9E6A-28AACEC7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218" y="656398"/>
            <a:ext cx="2290226" cy="22902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1EA103-AC1E-7DDA-4B13-A19B051DE8F4}"/>
              </a:ext>
            </a:extLst>
          </p:cNvPr>
          <p:cNvSpPr txBox="1"/>
          <p:nvPr/>
        </p:nvSpPr>
        <p:spPr>
          <a:xfrm>
            <a:off x="504555" y="3192764"/>
            <a:ext cx="109043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Administración de la facturación y monetización en el sistema de gestión de estaciones de carga Phase </a:t>
            </a:r>
            <a:endParaRPr lang="es-C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4ECF172-BA04-4F31-0565-A7F4C5D5CBDB}"/>
              </a:ext>
            </a:extLst>
          </p:cNvPr>
          <p:cNvSpPr txBox="1"/>
          <p:nvPr/>
        </p:nvSpPr>
        <p:spPr>
          <a:xfrm>
            <a:off x="504556" y="860150"/>
            <a:ext cx="88926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Trabajo de diploma para optar por el título de Ingeniero en Ciencias Informáticas</a:t>
            </a:r>
            <a:endParaRPr lang="es-CU" sz="4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B175BE-D047-4DED-523F-494D4F46C79A}"/>
              </a:ext>
            </a:extLst>
          </p:cNvPr>
          <p:cNvSpPr txBox="1"/>
          <p:nvPr/>
        </p:nvSpPr>
        <p:spPr>
          <a:xfrm>
            <a:off x="5992834" y="4812701"/>
            <a:ext cx="5416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Autor: Marlon Damián Monterrey Morejón </a:t>
            </a:r>
            <a:endParaRPr lang="es-C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7AF7BCD-5E3D-89C0-6CFA-9FE732DE1D44}"/>
              </a:ext>
            </a:extLst>
          </p:cNvPr>
          <p:cNvSpPr txBox="1"/>
          <p:nvPr/>
        </p:nvSpPr>
        <p:spPr>
          <a:xfrm>
            <a:off x="5992834" y="5212811"/>
            <a:ext cx="54160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Tutores: Ing. Adolfo Yasser Santana Rojas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 Ing. Andy Suarez Oña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50559AF-5898-FD10-5550-3A5B2CCA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8" y="4831712"/>
            <a:ext cx="1175643" cy="11756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71BE618-5297-0C60-5269-E8874CB7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938" y="4853105"/>
            <a:ext cx="1175643" cy="117564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82BD0E4-7152-3BE9-5FEC-F199CA095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18" y="4812701"/>
            <a:ext cx="1175643" cy="11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4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E8F5A9C-EA72-3050-5D9E-8DD841488CFF}"/>
              </a:ext>
            </a:extLst>
          </p:cNvPr>
          <p:cNvSpPr txBox="1"/>
          <p:nvPr/>
        </p:nvSpPr>
        <p:spPr>
          <a:xfrm>
            <a:off x="1552134" y="1162706"/>
            <a:ext cx="9087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Preguntas del oponente </a:t>
            </a:r>
            <a:endParaRPr lang="es-CU" sz="6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CEAD25-DC64-9AB0-A13C-3C5DEB18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662" y="2888161"/>
            <a:ext cx="6368675" cy="36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9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EB0D56E-CFAB-69B5-3411-7B5F91778257}"/>
              </a:ext>
            </a:extLst>
          </p:cNvPr>
          <p:cNvSpPr txBox="1"/>
          <p:nvPr/>
        </p:nvSpPr>
        <p:spPr>
          <a:xfrm>
            <a:off x="436097" y="766160"/>
            <a:ext cx="11282291" cy="2859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CU" sz="4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1. ¿Cómo protege tu sistema los datos de los usuarios, por ejemplo, en los pagos o la autenticación, usando cosas como tokens JWT o cifrado?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4FD074-2D25-C57E-DF49-ACC32568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759" y="3273599"/>
            <a:ext cx="3422481" cy="34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65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435894-9803-BABE-315D-79373020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2" y="838361"/>
            <a:ext cx="1480184" cy="14801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DA7F649-64E3-458D-250C-8A452243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2" y="4538182"/>
            <a:ext cx="1481456" cy="14814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7AD869-23FF-57DB-4DD0-8D02B52E9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217" y="4376288"/>
            <a:ext cx="3213783" cy="180524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DC9822-F1A1-9CFE-3792-3D29D186BE1B}"/>
              </a:ext>
            </a:extLst>
          </p:cNvPr>
          <p:cNvSpPr txBox="1"/>
          <p:nvPr/>
        </p:nvSpPr>
        <p:spPr>
          <a:xfrm>
            <a:off x="1576752" y="1151220"/>
            <a:ext cx="7835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Autenticación con JWT, implementado con estrategias y guards </a:t>
            </a:r>
            <a:endParaRPr lang="es-CU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361A14D-35C2-A17F-6502-A1BF0A07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1" y="949737"/>
            <a:ext cx="2430529" cy="148018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F68CD95-96C3-55D9-3C41-28F05F19AC82}"/>
              </a:ext>
            </a:extLst>
          </p:cNvPr>
          <p:cNvSpPr txBox="1"/>
          <p:nvPr/>
        </p:nvSpPr>
        <p:spPr>
          <a:xfrm>
            <a:off x="1576751" y="4740300"/>
            <a:ext cx="7835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U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istema de logging de auditoría que registra todas las operaciones CRUD </a:t>
            </a:r>
            <a:endParaRPr lang="es-CU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A4C789-A7F2-1271-492F-870C96FA3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12" y="2690683"/>
            <a:ext cx="1481456" cy="14753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50082A-455F-4D75-CACA-5D59B2BBBE95}"/>
              </a:ext>
            </a:extLst>
          </p:cNvPr>
          <p:cNvSpPr txBox="1"/>
          <p:nvPr/>
        </p:nvSpPr>
        <p:spPr>
          <a:xfrm>
            <a:off x="1576750" y="2892802"/>
            <a:ext cx="7401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Cifrado TLS/HTTPS y validación estricta de entradas</a:t>
            </a:r>
            <a:endParaRPr lang="es-CU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03D236F-5101-7DC4-81A4-ACABBF591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4950" y="2660154"/>
            <a:ext cx="30670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1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856557-778B-958A-88DC-4729E2EA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6" y="1432668"/>
            <a:ext cx="1481456" cy="14753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1216A03-EC83-DC0F-D49F-61C73785AD18}"/>
              </a:ext>
            </a:extLst>
          </p:cNvPr>
          <p:cNvSpPr txBox="1"/>
          <p:nvPr/>
        </p:nvSpPr>
        <p:spPr>
          <a:xfrm>
            <a:off x="1576753" y="3794876"/>
            <a:ext cx="5654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Servicio dedicado en el puerto 3001, diseñado para escalar a microservicios</a:t>
            </a:r>
            <a:endParaRPr lang="es-CU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EA2DEC-4A79-E796-29E0-F02EA96A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6" y="3718176"/>
            <a:ext cx="1481456" cy="14814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470CEDE-57FA-6806-C3F4-B0259E79E59C}"/>
              </a:ext>
            </a:extLst>
          </p:cNvPr>
          <p:cNvSpPr txBox="1"/>
          <p:nvPr/>
        </p:nvSpPr>
        <p:spPr>
          <a:xfrm>
            <a:off x="1701177" y="1631739"/>
            <a:ext cx="6244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CORS restrictivo que solo permite dominios autorizados</a:t>
            </a:r>
            <a:endParaRPr lang="es-CU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9EFB06A-66EF-027F-B54D-930B067BA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488" y="1335014"/>
            <a:ext cx="3462234" cy="17311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AB181B-121F-1E3F-DFE0-297201C52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29" y="3429000"/>
            <a:ext cx="4124993" cy="270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61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5D61202-2BA9-3A52-F6C4-C6097E15C31E}"/>
              </a:ext>
            </a:extLst>
          </p:cNvPr>
          <p:cNvSpPr txBox="1"/>
          <p:nvPr/>
        </p:nvSpPr>
        <p:spPr>
          <a:xfrm>
            <a:off x="407963" y="861172"/>
            <a:ext cx="11420621" cy="215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CU" sz="4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2. ¿Podrías explicar cómo funciona la autenticación con tarjetas RFID y qué pasa si una tarjeta no es válida o ya está vencida?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B6F297-CEA5-9170-3EB8-C3FF4FC3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21" y="3497054"/>
            <a:ext cx="2548157" cy="24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32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2F9920-B50F-AD78-2A5F-29E83959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" y="610040"/>
            <a:ext cx="2484851" cy="24848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D7E2CB-7DAE-DC8D-A3F0-02B7B7ED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4126404"/>
            <a:ext cx="5242559" cy="273159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D18581F-CE30-1D80-35D9-7345A0B7093B}"/>
              </a:ext>
            </a:extLst>
          </p:cNvPr>
          <p:cNvSpPr txBox="1"/>
          <p:nvPr/>
        </p:nvSpPr>
        <p:spPr>
          <a:xfrm>
            <a:off x="3968637" y="1149345"/>
            <a:ext cx="76231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Rechaza tarjetas no registradas al comprobar el id (NotFoundException)</a:t>
            </a:r>
            <a:endParaRPr lang="es-CU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EA67CD-B0D5-2778-8343-63EB2EFB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131" y="859126"/>
            <a:ext cx="1664506" cy="165765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372235B-F4A5-7399-0BF8-A10678914865}"/>
              </a:ext>
            </a:extLst>
          </p:cNvPr>
          <p:cNvSpPr txBox="1"/>
          <p:nvPr/>
        </p:nvSpPr>
        <p:spPr>
          <a:xfrm>
            <a:off x="3259059" y="2861186"/>
            <a:ext cx="76231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alida la vigencia de la fecha, bloqueando automáticamente las vencidas (MoreThanOrEqual)</a:t>
            </a:r>
            <a:endParaRPr lang="es-CU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61BE380-7889-34B0-127F-0CEC18A3B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618" y="2765869"/>
            <a:ext cx="1670449" cy="16582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0B03373-A262-C6C0-CABA-87E9E1592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4" y="4966039"/>
            <a:ext cx="1670449" cy="165825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62032D0-E5A6-3D18-8A8C-C83089982A6A}"/>
              </a:ext>
            </a:extLst>
          </p:cNvPr>
          <p:cNvSpPr txBox="1"/>
          <p:nvPr/>
        </p:nvSpPr>
        <p:spPr>
          <a:xfrm>
            <a:off x="1633543" y="5010337"/>
            <a:ext cx="73899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inalmente, verifica el estado operativo, permitiendo solo tarjetas activas</a:t>
            </a:r>
            <a:endParaRPr lang="es-CU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D72222-2EC6-97DE-77DD-F6F340282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1" y="3139189"/>
            <a:ext cx="1669337" cy="16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9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43C24D-2E6E-C2CF-B840-CA476980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15" y="1523072"/>
            <a:ext cx="1565334" cy="13111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BFE4C0-9FDE-DA7E-02F1-85223A156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17" y="1116057"/>
            <a:ext cx="3401071" cy="190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25E951-8BDF-0C3A-4468-90594037A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84536" y="3148640"/>
            <a:ext cx="1174920" cy="17356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97829A-7514-DBAA-4B5E-3D25295E1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11" y="4730955"/>
            <a:ext cx="2823530" cy="2003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73495BA-E776-DF09-6DF1-8FB0C7BBC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412" y="705639"/>
            <a:ext cx="3723436" cy="14326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FBC61C9-C002-8995-4270-81931330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07064" y="4841232"/>
            <a:ext cx="1637164" cy="13111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A7FE033-B824-1F92-AA38-33AD1226F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84" y="4148724"/>
            <a:ext cx="2413397" cy="20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1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E474B6-BE49-7074-5D4D-3CA3721E5BB0}"/>
              </a:ext>
            </a:extLst>
          </p:cNvPr>
          <p:cNvSpPr txBox="1"/>
          <p:nvPr/>
        </p:nvSpPr>
        <p:spPr>
          <a:xfrm>
            <a:off x="422031" y="833037"/>
            <a:ext cx="11366695" cy="2859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CU" sz="4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3. ¿Qué tipo de pruebas realizaste para asegurarte de que las funciones del sistema (como pagos o facturación) trabajen correctamente?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289628-C09E-4105-B4F5-6619986C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271" y="3692152"/>
            <a:ext cx="4137457" cy="31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76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17F925-A56D-96DA-ECB4-DCBD01EE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24" y="585647"/>
            <a:ext cx="8967752" cy="45767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B34FE77-268D-FC16-0042-6ACACC64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120" y="4290646"/>
            <a:ext cx="2884756" cy="25673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27ACE3-A184-17E6-7935-51F29051C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124" y="4881386"/>
            <a:ext cx="4723998" cy="167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08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E22E870-DE8B-0728-9E83-339A2667CC08}"/>
              </a:ext>
            </a:extLst>
          </p:cNvPr>
          <p:cNvSpPr txBox="1"/>
          <p:nvPr/>
        </p:nvSpPr>
        <p:spPr>
          <a:xfrm>
            <a:off x="454856" y="945270"/>
            <a:ext cx="11282288" cy="215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CU" sz="4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4. ¿Durante las pruebas encontraste algún problema importante que tuviste que resolver? ¿Cómo lo solucionaste?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1007A6-DE66-020F-0EEA-200C80A3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06" y="3315212"/>
            <a:ext cx="3542788" cy="35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93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1F5D08-17FF-52CC-0208-772E6B09E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66" y="580811"/>
            <a:ext cx="5949045" cy="34911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C72DBE-C21D-E935-F7B6-818A9C91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82" y="3680529"/>
            <a:ext cx="2771335" cy="27713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E6CBCE-6A34-45FD-B155-2DDEEB0A6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18" y="3387242"/>
            <a:ext cx="3597035" cy="201858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75489C1-5BD3-751C-8DD4-D6050086D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544" y="1111059"/>
            <a:ext cx="1322277" cy="132227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8701259-3EA0-CE88-08B9-85249B65E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329" y="580811"/>
            <a:ext cx="2153354" cy="175142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0C86571-CF92-9F09-DCFC-18684C8E1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310" y="3016783"/>
            <a:ext cx="1073045" cy="84454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DD2FB8-637E-5B80-5CBE-86DE84CC5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283785" y="4704816"/>
            <a:ext cx="1170195" cy="91405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CBE7D57-4C37-77B2-746C-DBD561917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451" y="1512181"/>
            <a:ext cx="981627" cy="112145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29B40E6-C9A5-EC3A-CCC3-5724C1C5C9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3864" y="3967516"/>
            <a:ext cx="4512563" cy="25351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A38E83-3602-0117-8363-514F331B40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5609" y="5235090"/>
            <a:ext cx="1645688" cy="15571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34A91A8-1B0E-ABC7-429D-2FDD535EF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5285" y="1772197"/>
            <a:ext cx="1071562" cy="107156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7CAE35E-DC22-BC2C-B84C-06215AE568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147" y="5235090"/>
            <a:ext cx="1121459" cy="11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63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7AED3BE-B9BA-87B3-BB12-8FD960C74541}"/>
              </a:ext>
            </a:extLst>
          </p:cNvPr>
          <p:cNvSpPr txBox="1"/>
          <p:nvPr/>
        </p:nvSpPr>
        <p:spPr>
          <a:xfrm>
            <a:off x="468922" y="790834"/>
            <a:ext cx="11254155" cy="356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CU" sz="4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5. En tu tesis comparas tu propuesta con la de países como Noruega y México. ¿Qué buscabas mostrar con esa comparación y por qué elegiste específicamente esos países?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9E7C76-7CC5-D389-3BBD-84140924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770" y="3831541"/>
            <a:ext cx="3026459" cy="30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31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9823DA70-4B5F-8251-C096-83F20067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900" y="3470793"/>
            <a:ext cx="3632448" cy="242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5A391D9-8A3B-B7BD-B5E0-52869FAD8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145" y="965102"/>
            <a:ext cx="4515512" cy="270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35C7C56-8105-318B-3DA1-B77E9FA16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2" y="3038456"/>
            <a:ext cx="2796888" cy="242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C5B43B-7254-2B93-1F4B-187677BA2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97" y="965102"/>
            <a:ext cx="4514850" cy="270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5298C00-9663-2C20-DC5D-3F7AFB10D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452" y="4634008"/>
            <a:ext cx="4007492" cy="203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87EB7CB-6ED8-7054-CFA7-54FE07479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887" y="2661680"/>
            <a:ext cx="1618225" cy="161822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2D3494F-692E-4E4E-E06A-247C44C5B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6744" y="4563501"/>
            <a:ext cx="2796888" cy="2089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231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41AC050-5C0A-04F9-FFA6-3274869D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98113" y="3977920"/>
            <a:ext cx="831083" cy="117300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E74C786-F7EF-E1F5-92DC-6DB08768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83" y="5120462"/>
            <a:ext cx="1772722" cy="146831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8278B25-438B-188E-B819-28EA773FB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595" y="3556415"/>
            <a:ext cx="4039333" cy="2692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8F570FC-99B0-8EE4-0B7C-177655198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36" y="1003380"/>
            <a:ext cx="4955318" cy="2819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EE1C37C-1897-BCAA-4019-4B4AF4DD9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284" y="1714500"/>
            <a:ext cx="4572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E9AEDE5-E9AB-25C0-E82C-BD1856A30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3748" y="793542"/>
            <a:ext cx="2459346" cy="1841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036187-6F6A-6881-888C-64F7ABFCC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004" y="4617607"/>
            <a:ext cx="3159836" cy="1994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3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DFA9A9-991B-A229-5EBE-9F12286A5DE4}"/>
              </a:ext>
            </a:extLst>
          </p:cNvPr>
          <p:cNvSpPr txBox="1"/>
          <p:nvPr/>
        </p:nvSpPr>
        <p:spPr>
          <a:xfrm>
            <a:off x="3259466" y="767317"/>
            <a:ext cx="6525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U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Limitantes actuales: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6BF63F-F70D-0873-FBF2-F8C812AF0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0" y="1787041"/>
            <a:ext cx="1307196" cy="13071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5C336D-B2B7-26B9-D56F-71B7ED4CC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0" y="2979249"/>
            <a:ext cx="1307196" cy="13071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87062E-B572-63C1-6E3F-C1AFC3DFD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0" y="4171456"/>
            <a:ext cx="1307196" cy="13071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CC61B6-2D8A-C439-265C-B350C4FC0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0" y="5478652"/>
            <a:ext cx="1307196" cy="130719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6F03C26-24C1-4013-0E39-CBAD3E345806}"/>
              </a:ext>
            </a:extLst>
          </p:cNvPr>
          <p:cNvSpPr txBox="1"/>
          <p:nvPr/>
        </p:nvSpPr>
        <p:spPr>
          <a:xfrm>
            <a:off x="1382768" y="1959525"/>
            <a:ext cx="10278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 se pueden establecer tarifas por consumo energético.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485142-124A-6AFF-45C7-27E2854FC691}"/>
              </a:ext>
            </a:extLst>
          </p:cNvPr>
          <p:cNvSpPr txBox="1"/>
          <p:nvPr/>
        </p:nvSpPr>
        <p:spPr>
          <a:xfrm>
            <a:off x="1382768" y="3340459"/>
            <a:ext cx="1063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 existe administración del proceso de facturación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023A39-4D2E-8C77-19C7-D33274B28DA6}"/>
              </a:ext>
            </a:extLst>
          </p:cNvPr>
          <p:cNvSpPr txBox="1"/>
          <p:nvPr/>
        </p:nvSpPr>
        <p:spPr>
          <a:xfrm>
            <a:off x="1382768" y="4286445"/>
            <a:ext cx="103807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 existen formas de monetización de los servicios de carga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EFD3DA-278A-9A21-760F-11B454A0837D}"/>
              </a:ext>
            </a:extLst>
          </p:cNvPr>
          <p:cNvSpPr txBox="1"/>
          <p:nvPr/>
        </p:nvSpPr>
        <p:spPr>
          <a:xfrm>
            <a:off x="1382768" y="5593641"/>
            <a:ext cx="103807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 existen formas de asignar y gestionar tarjetas RFID</a:t>
            </a:r>
          </a:p>
        </p:txBody>
      </p:sp>
    </p:spTree>
    <p:extLst>
      <p:ext uri="{BB962C8B-B14F-4D97-AF65-F5344CB8AC3E}">
        <p14:creationId xmlns:p14="http://schemas.microsoft.com/office/powerpoint/2010/main" val="119327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C5603AA-4553-4777-6FCD-F4DE1840A5C8}"/>
              </a:ext>
            </a:extLst>
          </p:cNvPr>
          <p:cNvSpPr txBox="1"/>
          <p:nvPr/>
        </p:nvSpPr>
        <p:spPr>
          <a:xfrm>
            <a:off x="2080826" y="797337"/>
            <a:ext cx="8030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Problema de investigación</a:t>
            </a:r>
            <a:endParaRPr lang="es-C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956EE6-5519-FBE5-E77C-E6AE44922E00}"/>
              </a:ext>
            </a:extLst>
          </p:cNvPr>
          <p:cNvSpPr txBox="1"/>
          <p:nvPr/>
        </p:nvSpPr>
        <p:spPr>
          <a:xfrm>
            <a:off x="931983" y="1996426"/>
            <a:ext cx="103280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¿Cómo proporcionar los servicios de facturación, autorización con tarjetas RFID y monetización por consumo energético de cargadores eléctricos en la plataforma Phase?</a:t>
            </a:r>
            <a:endParaRPr lang="es-C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AD29DB-CC61-05BB-5F6B-2F1309FF4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64" y="4058529"/>
            <a:ext cx="2799471" cy="27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5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991A62-916F-CFE0-C8EF-47DF129B9A06}"/>
              </a:ext>
            </a:extLst>
          </p:cNvPr>
          <p:cNvSpPr txBox="1"/>
          <p:nvPr/>
        </p:nvSpPr>
        <p:spPr>
          <a:xfrm>
            <a:off x="3591951" y="781565"/>
            <a:ext cx="5425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Objetivo general</a:t>
            </a:r>
            <a:endParaRPr lang="es-C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CA21D0-DAE4-4391-723B-7273C35F9BA6}"/>
              </a:ext>
            </a:extLst>
          </p:cNvPr>
          <p:cNvSpPr txBox="1"/>
          <p:nvPr/>
        </p:nvSpPr>
        <p:spPr>
          <a:xfrm>
            <a:off x="1283675" y="2109315"/>
            <a:ext cx="962464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Desarrollo de los módulos: facturación, pagos y autorización RFID en el prototipo de un sistema de gestión de estaciones de carga (CSMS) para la plataforma Phase</a:t>
            </a:r>
            <a:endParaRPr lang="es-C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54598B-3B36-D72D-B51D-CB1F78D14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909" y="4333927"/>
            <a:ext cx="1754181" cy="252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5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4DC274F-9BFB-C76A-5A23-AFFEEB64FABC}"/>
              </a:ext>
            </a:extLst>
          </p:cNvPr>
          <p:cNvSpPr txBox="1"/>
          <p:nvPr/>
        </p:nvSpPr>
        <p:spPr>
          <a:xfrm>
            <a:off x="3411414" y="814140"/>
            <a:ext cx="56223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Objeto de estudio </a:t>
            </a:r>
            <a:endParaRPr lang="es-C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34F5743-17F0-BDD0-E596-E47942771184}"/>
              </a:ext>
            </a:extLst>
          </p:cNvPr>
          <p:cNvSpPr txBox="1"/>
          <p:nvPr/>
        </p:nvSpPr>
        <p:spPr>
          <a:xfrm>
            <a:off x="1371598" y="2049346"/>
            <a:ext cx="94488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Los servicios de facturación, autorización con tarjetas RFID y monetización por consumo energético ofrecidos por los proveedores de movilidad eléctrica</a:t>
            </a:r>
            <a:endParaRPr lang="es-C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447C1C-C986-C1B1-1262-75957294E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62" y="4057241"/>
            <a:ext cx="4670474" cy="28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1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408E59B-8958-F770-EDA7-EA1D178A7DBF}"/>
              </a:ext>
            </a:extLst>
          </p:cNvPr>
          <p:cNvSpPr txBox="1"/>
          <p:nvPr/>
        </p:nvSpPr>
        <p:spPr>
          <a:xfrm>
            <a:off x="3535680" y="794511"/>
            <a:ext cx="53973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Campo de acción</a:t>
            </a:r>
            <a:endParaRPr lang="es-C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985A35-D308-E304-8FBD-715AABE7A2C2}"/>
              </a:ext>
            </a:extLst>
          </p:cNvPr>
          <p:cNvSpPr txBox="1"/>
          <p:nvPr/>
        </p:nvSpPr>
        <p:spPr>
          <a:xfrm>
            <a:off x="1291882" y="2235099"/>
            <a:ext cx="9608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Los servicios de facturación, autorización con tarjetas RFID y gestión de pagos en Phase.</a:t>
            </a:r>
            <a:endParaRPr lang="es-C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D44021-0702-A1F5-3B0F-DC52A3A5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94" y="3921908"/>
            <a:ext cx="2613611" cy="26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8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A58EB12-0DE5-E742-F3AF-27545541CA3A}"/>
              </a:ext>
            </a:extLst>
          </p:cNvPr>
          <p:cNvSpPr txBox="1"/>
          <p:nvPr/>
        </p:nvSpPr>
        <p:spPr>
          <a:xfrm>
            <a:off x="3043311" y="587411"/>
            <a:ext cx="6860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Terminología Básica</a:t>
            </a:r>
            <a:endParaRPr lang="es-CU" sz="48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6F361A-06BB-B43A-B4CE-694277EF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352" y="1633012"/>
            <a:ext cx="4382044" cy="264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564890A-2046-4E4A-18A0-AD01FE28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4" y="3238993"/>
            <a:ext cx="4365114" cy="37737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7CAAF1-4946-B932-A0F7-0652E612445E}"/>
              </a:ext>
            </a:extLst>
          </p:cNvPr>
          <p:cNvSpPr txBox="1"/>
          <p:nvPr/>
        </p:nvSpPr>
        <p:spPr>
          <a:xfrm>
            <a:off x="4659031" y="4897950"/>
            <a:ext cx="54582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Operador de Punto de Carga (CPO)</a:t>
            </a:r>
            <a:endParaRPr lang="es-C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BC7149-2956-C685-9413-8B1B6E66252A}"/>
              </a:ext>
            </a:extLst>
          </p:cNvPr>
          <p:cNvSpPr txBox="1"/>
          <p:nvPr/>
        </p:nvSpPr>
        <p:spPr>
          <a:xfrm>
            <a:off x="1662613" y="1849606"/>
            <a:ext cx="55567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Proveedor de Servicios de Electromovilidad (eMSP)</a:t>
            </a:r>
            <a:endParaRPr lang="es-C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4201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1832</TotalTime>
  <Words>699</Words>
  <Application>Microsoft Office PowerPoint</Application>
  <PresentationFormat>Panorámica</PresentationFormat>
  <Paragraphs>75</Paragraphs>
  <Slides>36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 Rounded MT Bold</vt:lpstr>
      <vt:lpstr>Calibri</vt:lpstr>
      <vt:lpstr>Gill Sans MT</vt:lpstr>
      <vt:lpstr>Wingdings</vt:lpstr>
      <vt:lpstr>Wingdings 2</vt:lpstr>
      <vt:lpstr>Dividendo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Marlon Damián Monterrey Morejón</dc:creator>
  <cp:lastModifiedBy>Marlon Damián Monterrey Morejón</cp:lastModifiedBy>
  <cp:revision>21</cp:revision>
  <dcterms:created xsi:type="dcterms:W3CDTF">2025-06-03T18:15:31Z</dcterms:created>
  <dcterms:modified xsi:type="dcterms:W3CDTF">2025-06-21T02:34:04Z</dcterms:modified>
</cp:coreProperties>
</file>